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0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C0EFDF2-C565-4574-AE6A-4D228444B453}" type="datetimeFigureOut">
              <a:rPr lang="ru-RU" smtClean="0"/>
              <a:t>27.04.2016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0EFDF2-C565-4574-AE6A-4D228444B453}" type="datetimeFigureOut">
              <a:rPr lang="ru-RU" smtClean="0"/>
              <a:t>27.04.2016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0EFDF2-C565-4574-AE6A-4D228444B453}" type="datetimeFigureOut">
              <a:rPr lang="ru-RU" smtClean="0"/>
              <a:t>27.04.2016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0EFDF2-C565-4574-AE6A-4D228444B453}" type="datetimeFigureOut">
              <a:rPr lang="ru-RU" smtClean="0"/>
              <a:t>27.04.2016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C0EFDF2-C565-4574-AE6A-4D228444B453}" type="datetimeFigureOut">
              <a:rPr lang="ru-RU" smtClean="0"/>
              <a:t>27.04.2016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C0EFDF2-C565-4574-AE6A-4D228444B453}" type="datetimeFigureOut">
              <a:rPr lang="ru-RU" smtClean="0"/>
              <a:t>27.04.2016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C0EFDF2-C565-4574-AE6A-4D228444B453}" type="datetimeFigureOut">
              <a:rPr lang="ru-RU" smtClean="0"/>
              <a:t>27.04.2016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C0EFDF2-C565-4574-AE6A-4D228444B453}" type="datetimeFigureOut">
              <a:rPr lang="ru-RU" smtClean="0"/>
              <a:t>27.04.2016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0EFDF2-C565-4574-AE6A-4D228444B453}" type="datetimeFigureOut">
              <a:rPr lang="ru-RU" smtClean="0"/>
              <a:t>27.04.2016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0EFDF2-C565-4574-AE6A-4D228444B453}" type="datetimeFigureOut">
              <a:rPr lang="ru-RU" smtClean="0"/>
              <a:t>27.04.2016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0EFDF2-C565-4574-AE6A-4D228444B453}" type="datetimeFigureOut">
              <a:rPr lang="ru-RU" smtClean="0"/>
              <a:t>27.04.2016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9F04EE-26AC-40B4-BE86-61439DE1CF9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EFDF2-C565-4574-AE6A-4D228444B453}" type="datetimeFigureOut">
              <a:rPr lang="ru-RU" smtClean="0"/>
              <a:t>27.04.2016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F04EE-26AC-40B4-BE86-61439DE1CF9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7"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6" name="TextBox 5"/>
          <p:cNvSpPr txBox="1"/>
          <p:nvPr/>
        </p:nvSpPr>
        <p:spPr>
          <a:xfrm>
            <a:off x="567682" y="692696"/>
            <a:ext cx="7710765" cy="2308324"/>
          </a:xfrm>
          <a:prstGeom prst="rect">
            <a:avLst/>
          </a:prstGeom>
          <a:noFill/>
        </p:spPr>
        <p:txBody>
          <a:bodyPr wrap="none" rtlCol="0">
            <a:spAutoFit/>
          </a:bodyPr>
          <a:lstStyle/>
          <a:p>
            <a:pPr algn="ctr"/>
            <a:r>
              <a:rPr lang="ru-RU" sz="3600" b="1" dirty="0" smtClean="0">
                <a:solidFill>
                  <a:schemeClr val="bg1"/>
                </a:solidFill>
                <a:effectLst>
                  <a:outerShdw blurRad="38100" dist="38100" dir="2700000" algn="tl">
                    <a:srgbClr val="000000">
                      <a:alpha val="43137"/>
                    </a:srgbClr>
                  </a:outerShdw>
                </a:effectLst>
                <a:latin typeface="Arial Black" pitchFamily="34" charset="0"/>
                <a:ea typeface="Batang" pitchFamily="18" charset="-127"/>
                <a:cs typeface="Aharoni" pitchFamily="2" charset="-79"/>
              </a:rPr>
              <a:t>СТЯЖАНИЕ ЧАСТЕЙ </a:t>
            </a:r>
          </a:p>
          <a:p>
            <a:pPr algn="ctr"/>
            <a:r>
              <a:rPr lang="ru-RU" sz="3600" b="1" dirty="0" smtClean="0">
                <a:solidFill>
                  <a:schemeClr val="bg1"/>
                </a:solidFill>
                <a:effectLst>
                  <a:outerShdw blurRad="38100" dist="38100" dir="2700000" algn="tl">
                    <a:srgbClr val="000000">
                      <a:alpha val="43137"/>
                    </a:srgbClr>
                  </a:outerShdw>
                </a:effectLst>
                <a:latin typeface="Arial Black" pitchFamily="34" charset="0"/>
                <a:ea typeface="Batang" pitchFamily="18" charset="-127"/>
                <a:cs typeface="Aharoni" pitchFamily="2" charset="-79"/>
              </a:rPr>
              <a:t>ИЗНАЧАЛЬНОГО ЧЕЛОВЕКА </a:t>
            </a:r>
          </a:p>
          <a:p>
            <a:pPr algn="ctr"/>
            <a:r>
              <a:rPr lang="ru-RU" sz="3600" b="1" dirty="0" smtClean="0">
                <a:solidFill>
                  <a:schemeClr val="bg1"/>
                </a:solidFill>
                <a:effectLst>
                  <a:outerShdw blurRad="38100" dist="38100" dir="2700000" algn="tl">
                    <a:srgbClr val="000000">
                      <a:alpha val="43137"/>
                    </a:srgbClr>
                  </a:outerShdw>
                </a:effectLst>
                <a:latin typeface="Arial Black" pitchFamily="34" charset="0"/>
                <a:ea typeface="Batang" pitchFamily="18" charset="-127"/>
                <a:cs typeface="Aharoni" pitchFamily="2" charset="-79"/>
              </a:rPr>
              <a:t>ПРОЯВЛЕНИЙ</a:t>
            </a:r>
          </a:p>
          <a:p>
            <a:pPr algn="ctr"/>
            <a:r>
              <a:rPr lang="ru-RU" sz="3600" b="1" dirty="0" smtClean="0">
                <a:solidFill>
                  <a:schemeClr val="bg1"/>
                </a:solidFill>
                <a:effectLst>
                  <a:outerShdw blurRad="38100" dist="38100" dir="2700000" algn="tl">
                    <a:srgbClr val="000000">
                      <a:alpha val="43137"/>
                    </a:srgbClr>
                  </a:outerShdw>
                </a:effectLst>
                <a:latin typeface="Arial Black" pitchFamily="34" charset="0"/>
                <a:ea typeface="Batang" pitchFamily="18" charset="-127"/>
                <a:cs typeface="Aharoni" pitchFamily="2" charset="-79"/>
              </a:rPr>
              <a:t>28.04.2013г.</a:t>
            </a:r>
            <a:endParaRPr lang="ru-RU" sz="3600" b="1" dirty="0">
              <a:solidFill>
                <a:schemeClr val="bg1"/>
              </a:solidFill>
              <a:effectLst>
                <a:outerShdw blurRad="38100" dist="38100" dir="2700000" algn="tl">
                  <a:srgbClr val="000000">
                    <a:alpha val="43137"/>
                  </a:srgbClr>
                </a:outerShdw>
              </a:effectLst>
              <a:latin typeface="Arial Black" pitchFamily="34" charset="0"/>
              <a:ea typeface="Batang" pitchFamily="18" charset="-127"/>
              <a:cs typeface="Aharoni" pitchFamily="2" charset="-79"/>
            </a:endParaRPr>
          </a:p>
        </p:txBody>
      </p:sp>
      <p:sp>
        <p:nvSpPr>
          <p:cNvPr id="7" name="TextBox 6"/>
          <p:cNvSpPr txBox="1"/>
          <p:nvPr/>
        </p:nvSpPr>
        <p:spPr>
          <a:xfrm>
            <a:off x="2339752" y="5013176"/>
            <a:ext cx="4285147" cy="1200329"/>
          </a:xfrm>
          <a:prstGeom prst="rect">
            <a:avLst/>
          </a:prstGeom>
          <a:noFill/>
        </p:spPr>
        <p:txBody>
          <a:bodyPr wrap="none" rtlCol="0">
            <a:spAutoFit/>
          </a:bodyPr>
          <a:lstStyle/>
          <a:p>
            <a:pPr algn="ctr"/>
            <a:r>
              <a:rPr lang="ru-RU" sz="2400" b="1" dirty="0" smtClean="0">
                <a:solidFill>
                  <a:schemeClr val="bg1"/>
                </a:solidFill>
                <a:effectLst>
                  <a:outerShdw blurRad="38100" dist="38100" dir="2700000" algn="tl">
                    <a:srgbClr val="000000">
                      <a:alpha val="43137"/>
                    </a:srgbClr>
                  </a:outerShdw>
                </a:effectLst>
                <a:latin typeface="Arial Black" pitchFamily="34" charset="0"/>
              </a:rPr>
              <a:t>ПРАЗДНИКИ ИДИВО</a:t>
            </a:r>
          </a:p>
          <a:p>
            <a:pPr algn="ctr"/>
            <a:endParaRPr lang="ru-RU" sz="2400" b="1" dirty="0">
              <a:solidFill>
                <a:schemeClr val="bg1"/>
              </a:solidFill>
              <a:effectLst>
                <a:outerShdw blurRad="38100" dist="38100" dir="2700000" algn="tl">
                  <a:srgbClr val="000000">
                    <a:alpha val="43137"/>
                  </a:srgbClr>
                </a:outerShdw>
              </a:effectLst>
              <a:latin typeface="Arial Black" pitchFamily="34" charset="0"/>
            </a:endParaRPr>
          </a:p>
          <a:p>
            <a:pPr algn="ctr"/>
            <a:r>
              <a:rPr lang="ru-RU" sz="2400" b="1" dirty="0" smtClean="0">
                <a:solidFill>
                  <a:schemeClr val="bg1"/>
                </a:solidFill>
                <a:effectLst>
                  <a:outerShdw blurRad="38100" dist="38100" dir="2700000" algn="tl">
                    <a:srgbClr val="000000">
                      <a:alpha val="43137"/>
                    </a:srgbClr>
                  </a:outerShdw>
                </a:effectLst>
                <a:latin typeface="Arial Black" pitchFamily="34" charset="0"/>
              </a:rPr>
              <a:t>ЦИВИЛИЗАЦИЯ ИДИВО</a:t>
            </a:r>
            <a:endParaRPr lang="ru-RU" sz="24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395536" y="620688"/>
            <a:ext cx="8352928" cy="5632311"/>
          </a:xfrm>
          <a:prstGeom prst="rect">
            <a:avLst/>
          </a:prstGeom>
          <a:noFill/>
        </p:spPr>
        <p:txBody>
          <a:bodyPr wrap="square" rtlCol="0">
            <a:spAutoFit/>
          </a:bodyPr>
          <a:lstStyle/>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 у нас на планете теперь установлена 3-проявленная Физика. Соответственно, в ИДИВО это фиксируется однозначно.</a:t>
            </a: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проще: каждое присутствие Универсума выражает Метагалактику, то есть весь тот 32‑ричный курс Синтеза, из 32‑х Синтезов, который все предыдущие годы мы разрабатывали для освоения присутствий Метагалактики минимально. То есть, если раньше Синтез шёл на одно присутствие Метагалактики минимально, вот 26‑й Синтез на 26‑е присутствие, то теперь минимально идёт на 26‑е присутствие Универсума. На 26‑е метагалактическое выражение Универсума. И соответственно, компактификация Огня и Синтеза, которые мы достигаем на Синтезе, в 32 раза больше. </a:t>
            </a:r>
          </a:p>
          <a:p>
            <a:pPr algn="just"/>
            <a:endParaRPr lang="ru-RU" sz="2000" b="1" i="1" dirty="0">
              <a:solidFill>
                <a:schemeClr val="bg1"/>
              </a:solidFill>
              <a:effectLst>
                <a:outerShdw blurRad="38100" dist="38100" dir="2700000" algn="tl">
                  <a:srgbClr val="000000">
                    <a:alpha val="43137"/>
                  </a:srgbClr>
                </a:outerShdw>
              </a:effectLst>
              <a:latin typeface="Arial Black" pitchFamily="34" charset="0"/>
            </a:endParaRPr>
          </a:p>
          <a:p>
            <a:pPr algn="just"/>
            <a:r>
              <a:rPr lang="ru-RU" sz="1600" b="1" i="1" dirty="0" smtClean="0">
                <a:solidFill>
                  <a:schemeClr val="bg1"/>
                </a:solidFill>
              </a:rPr>
              <a:t>04‑05 мая 2013 г., ДИВО 88 Проявления Иркутск, 26 ИВ Синтез «ИВ Христос». Огненная Нить. Виталий Сердюк</a:t>
            </a:r>
            <a:endParaRPr lang="ru-RU" sz="16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проще: каждое присутствие Универсума выражает Метагалактику, то есть весь тот 32‑ричный курс Синтеза, из 32‑х Синтезов, который все предыдущие годы мы разрабатывали для освоения присутствий Метагалактики минимально. То есть если раньше Синтез шёл на одно присутствие Метагалактики минимально, вот 26‑ой Синтез на 26‑ое присутствие, то теперь минимально идёт на 26‑ое присутствие Универсума. На 26‑ое метагалактическое выражение Универсума. И соответственно, компактификация Огня и Синтеза, которые мы достигаем на Синтезе, в 32 раза больше.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проще: каждое присутствие Универсума выражает Метагалактику, то есть весь тот 32‑ричный курс Синтеза, из 32‑х Синтезов, который все предыдущие годы мы разрабатывали для освоения присутствий Метагалактики минимально. То есть если раньше Синтез шёл на одно присутствие Метагалактики минимально, вот 26‑ой Синтез на 26‑ое присутствие, то теперь минимально идёт на 26‑ое присутствие Универсума. На 26‑ое метагалактическое выражение Универсума. И соответственно, компактификация Огня и Синтеза, которые мы достигаем на Синтезе, в 32 раза больше.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Марина\Desktop\3283.jpg"/>
          <p:cNvPicPr>
            <a:picLocks noChangeAspect="1" noChangeArrowheads="1"/>
          </p:cNvPicPr>
          <p:nvPr/>
        </p:nvPicPr>
        <p:blipFill>
          <a:blip r:embed="rId2" cstate="print"/>
          <a:srcRect/>
          <a:stretch>
            <a:fillRect/>
          </a:stretch>
        </p:blipFill>
        <p:spPr bwMode="auto">
          <a:xfrm>
            <a:off x="0" y="0"/>
            <a:ext cx="9144000" cy="6914997"/>
          </a:xfrm>
          <a:prstGeom prst="rect">
            <a:avLst/>
          </a:prstGeom>
          <a:noFill/>
        </p:spPr>
      </p:pic>
      <p:sp>
        <p:nvSpPr>
          <p:cNvPr id="3" name="Прямоугольник 2"/>
          <p:cNvSpPr/>
          <p:nvPr/>
        </p:nvSpPr>
        <p:spPr>
          <a:xfrm>
            <a:off x="395536" y="332656"/>
            <a:ext cx="8280920" cy="6555641"/>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…мы </a:t>
            </a:r>
            <a:r>
              <a:rPr lang="ru-RU" sz="2000" b="1" dirty="0">
                <a:solidFill>
                  <a:schemeClr val="bg1"/>
                </a:solidFill>
                <a:effectLst>
                  <a:outerShdw blurRad="38100" dist="38100" dir="2700000" algn="tl">
                    <a:srgbClr val="000000">
                      <a:alpha val="43137"/>
                    </a:srgbClr>
                  </a:outerShdw>
                </a:effectLst>
                <a:latin typeface="Arial Black" pitchFamily="34" charset="0"/>
              </a:rPr>
              <a:t>взломали и сняли программу 6‑ой расы.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И</a:t>
            </a:r>
            <a:r>
              <a:rPr lang="ru-RU" sz="2000" b="1" dirty="0">
                <a:solidFill>
                  <a:schemeClr val="bg1"/>
                </a:solidFill>
                <a:effectLst>
                  <a:outerShdw blurRad="38100" dist="38100" dir="2700000" algn="tl">
                    <a:srgbClr val="000000">
                      <a:alpha val="43137"/>
                    </a:srgbClr>
                  </a:outerShdw>
                </a:effectLst>
                <a:latin typeface="Arial Black" pitchFamily="34" charset="0"/>
              </a:rPr>
              <a:t> если раньше программировалось, что </a:t>
            </a:r>
            <a:r>
              <a:rPr lang="ru-RU" sz="2000" b="1" dirty="0" smtClean="0">
                <a:solidFill>
                  <a:schemeClr val="bg1"/>
                </a:solidFill>
                <a:effectLst>
                  <a:outerShdw blurRad="38100" dist="38100" dir="2700000" algn="tl">
                    <a:srgbClr val="000000">
                      <a:alpha val="43137"/>
                    </a:srgbClr>
                  </a:outerShdw>
                </a:effectLst>
                <a:latin typeface="Arial Black" pitchFamily="34" charset="0"/>
              </a:rPr>
              <a:t>6‑я</a:t>
            </a:r>
            <a:r>
              <a:rPr lang="ru-RU" sz="2000" b="1" dirty="0">
                <a:solidFill>
                  <a:schemeClr val="bg1"/>
                </a:solidFill>
                <a:effectLst>
                  <a:outerShdw blurRad="38100" dist="38100" dir="2700000" algn="tl">
                    <a:srgbClr val="000000">
                      <a:alpha val="43137"/>
                    </a:srgbClr>
                  </a:outerShdw>
                </a:effectLst>
                <a:latin typeface="Arial Black" pitchFamily="34" charset="0"/>
              </a:rPr>
              <a:t> раса будет жить Метагалактикой, то теперь программируется, что </a:t>
            </a:r>
            <a:r>
              <a:rPr lang="ru-RU" sz="2000" b="1" dirty="0" smtClean="0">
                <a:solidFill>
                  <a:schemeClr val="bg1"/>
                </a:solidFill>
                <a:effectLst>
                  <a:outerShdw blurRad="38100" dist="38100" dir="2700000" algn="tl">
                    <a:srgbClr val="000000">
                      <a:alpha val="43137"/>
                    </a:srgbClr>
                  </a:outerShdw>
                </a:effectLst>
                <a:latin typeface="Arial Black" pitchFamily="34" charset="0"/>
              </a:rPr>
              <a:t>6‑я</a:t>
            </a:r>
            <a:r>
              <a:rPr lang="ru-RU" sz="2000" b="1" dirty="0">
                <a:solidFill>
                  <a:schemeClr val="bg1"/>
                </a:solidFill>
                <a:effectLst>
                  <a:outerShdw blurRad="38100" dist="38100" dir="2700000" algn="tl">
                    <a:srgbClr val="000000">
                      <a:alpha val="43137"/>
                    </a:srgbClr>
                  </a:outerShdw>
                </a:effectLst>
                <a:latin typeface="Arial Black" pitchFamily="34" charset="0"/>
              </a:rPr>
              <a:t> раса будет </a:t>
            </a:r>
            <a:r>
              <a:rPr lang="ru-RU" sz="2000" b="1" dirty="0" smtClean="0">
                <a:solidFill>
                  <a:schemeClr val="bg1"/>
                </a:solidFill>
                <a:effectLst>
                  <a:outerShdw blurRad="38100" dist="38100" dir="2700000" algn="tl">
                    <a:srgbClr val="000000">
                      <a:alpha val="43137"/>
                    </a:srgbClr>
                  </a:outerShdw>
                </a:effectLst>
                <a:latin typeface="Arial Black" pitchFamily="34" charset="0"/>
              </a:rPr>
              <a:t>жить… четырьмя </a:t>
            </a:r>
            <a:r>
              <a:rPr lang="ru-RU" sz="2000" b="1" dirty="0">
                <a:solidFill>
                  <a:schemeClr val="bg1"/>
                </a:solidFill>
                <a:effectLst>
                  <a:outerShdw blurRad="38100" dist="38100" dir="2700000" algn="tl">
                    <a:srgbClr val="000000">
                      <a:alpha val="43137"/>
                    </a:srgbClr>
                  </a:outerShdw>
                </a:effectLst>
                <a:latin typeface="Arial Black" pitchFamily="34" charset="0"/>
              </a:rPr>
              <a:t>проявлениями, плюс ещё Единое.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Поэтому </a:t>
            </a:r>
            <a:r>
              <a:rPr lang="ru-RU" sz="2000" b="1" dirty="0">
                <a:solidFill>
                  <a:schemeClr val="bg1"/>
                </a:solidFill>
                <a:effectLst>
                  <a:outerShdw blurRad="38100" dist="38100" dir="2700000" algn="tl">
                    <a:srgbClr val="000000">
                      <a:alpha val="43137"/>
                    </a:srgbClr>
                  </a:outerShdw>
                </a:effectLst>
                <a:latin typeface="Arial Black" pitchFamily="34" charset="0"/>
              </a:rPr>
              <a:t>на Профессиональном Синтезе для Ведущих, </a:t>
            </a:r>
            <a:r>
              <a:rPr lang="ru-RU" sz="2000" b="1" dirty="0" smtClean="0">
                <a:solidFill>
                  <a:schemeClr val="bg1"/>
                </a:solidFill>
                <a:effectLst>
                  <a:outerShdw blurRad="38100" dist="38100" dir="2700000" algn="tl">
                    <a:srgbClr val="000000">
                      <a:alpha val="43137"/>
                    </a:srgbClr>
                  </a:outerShdw>
                </a:effectLst>
                <a:latin typeface="Arial Black" pitchFamily="34" charset="0"/>
              </a:rPr>
              <a:t>на </a:t>
            </a:r>
            <a:r>
              <a:rPr lang="ru-RU" sz="2000" b="1" dirty="0">
                <a:solidFill>
                  <a:schemeClr val="bg1"/>
                </a:solidFill>
                <a:effectLst>
                  <a:outerShdw blurRad="38100" dist="38100" dir="2700000" algn="tl">
                    <a:srgbClr val="000000">
                      <a:alpha val="43137"/>
                    </a:srgbClr>
                  </a:outerShdw>
                </a:effectLst>
                <a:latin typeface="Arial Black" pitchFamily="34" charset="0"/>
              </a:rPr>
              <a:t>перспективу мы </a:t>
            </a:r>
            <a:r>
              <a:rPr lang="ru-RU" sz="2000" b="1" dirty="0" smtClean="0">
                <a:solidFill>
                  <a:schemeClr val="bg1"/>
                </a:solidFill>
                <a:effectLst>
                  <a:outerShdw blurRad="38100" dist="38100" dir="2700000" algn="tl">
                    <a:srgbClr val="000000">
                      <a:alpha val="43137"/>
                    </a:srgbClr>
                  </a:outerShdw>
                </a:effectLst>
                <a:latin typeface="Arial Black" pitchFamily="34" charset="0"/>
              </a:rPr>
              <a:t>…как Ведущие, </a:t>
            </a:r>
            <a:r>
              <a:rPr lang="ru-RU" sz="2000" b="1" dirty="0">
                <a:solidFill>
                  <a:schemeClr val="bg1"/>
                </a:solidFill>
                <a:effectLst>
                  <a:outerShdw blurRad="38100" dist="38100" dir="2700000" algn="tl">
                    <a:srgbClr val="000000">
                      <a:alpha val="43137"/>
                    </a:srgbClr>
                  </a:outerShdw>
                </a:effectLst>
                <a:latin typeface="Arial Black" pitchFamily="34" charset="0"/>
              </a:rPr>
              <a:t>поставили задачу: добиться ещё Физики Единой.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a:solidFill>
                  <a:schemeClr val="bg1"/>
                </a:solidFill>
                <a:effectLst>
                  <a:outerShdw blurRad="38100" dist="38100" dir="2700000" algn="tl">
                    <a:srgbClr val="000000">
                      <a:alpha val="43137"/>
                    </a:srgbClr>
                  </a:outerShdw>
                </a:effectLst>
                <a:latin typeface="Arial Black" pitchFamily="34" charset="0"/>
              </a:rPr>
              <a:t>Почему Физики Единой. Когда к нам пару месяцев назад пришёл Изначально Вышестоящий Отец, Глава 8‑рицы, и организовал Дом Планеты Земля ФА, вначале мы думали, что он будет </a:t>
            </a:r>
            <a:r>
              <a:rPr lang="ru-RU" sz="2000" b="1" dirty="0" err="1">
                <a:solidFill>
                  <a:schemeClr val="bg1"/>
                </a:solidFill>
                <a:effectLst>
                  <a:outerShdw blurRad="38100" dist="38100" dir="2700000" algn="tl">
                    <a:srgbClr val="000000">
                      <a:alpha val="43137"/>
                    </a:srgbClr>
                  </a:outerShdw>
                </a:effectLst>
                <a:latin typeface="Arial Black" pitchFamily="34" charset="0"/>
              </a:rPr>
              <a:t>планетарно‑метагалактическим</a:t>
            </a:r>
            <a:r>
              <a:rPr lang="ru-RU" sz="2000" b="1" dirty="0">
                <a:solidFill>
                  <a:schemeClr val="bg1"/>
                </a:solidFill>
                <a:effectLst>
                  <a:outerShdw blurRad="38100" dist="38100" dir="2700000" algn="tl">
                    <a:srgbClr val="000000">
                      <a:alpha val="43137"/>
                    </a:srgbClr>
                  </a:outerShdw>
                </a:effectLst>
                <a:latin typeface="Arial Black" pitchFamily="34" charset="0"/>
              </a:rPr>
              <a:t>, в двух проявлениях. Он не поместился, развернулся в три проявления. Он не поместился и развернулся в четыре проявления. </a:t>
            </a:r>
          </a:p>
          <a:p>
            <a:pPr algn="just"/>
            <a:r>
              <a:rPr lang="ru-RU" sz="2000" b="1" dirty="0">
                <a:solidFill>
                  <a:schemeClr val="bg1"/>
                </a:solidFill>
                <a:effectLst>
                  <a:outerShdw blurRad="38100" dist="38100" dir="2700000" algn="tl">
                    <a:srgbClr val="000000">
                      <a:alpha val="43137"/>
                    </a:srgbClr>
                  </a:outerShdw>
                </a:effectLst>
                <a:latin typeface="Arial Black" pitchFamily="34" charset="0"/>
              </a:rPr>
              <a:t>Значит, новый Дом Отца, официально Дом Изначально Вышестоящего Отца Планеты Земля ФА, теперь стоит на нашей планете в четырёх проявлениях</a:t>
            </a:r>
            <a:r>
              <a:rPr lang="ru-RU" sz="2000" b="1" dirty="0" smtClean="0">
                <a:solidFill>
                  <a:schemeClr val="bg1"/>
                </a:solidFill>
                <a:effectLst>
                  <a:outerShdw blurRad="38100" dist="38100" dir="2700000" algn="tl">
                    <a:srgbClr val="000000">
                      <a:alpha val="43137"/>
                    </a:srgbClr>
                  </a:outerShdw>
                </a:effectLst>
                <a:latin typeface="Arial Black" pitchFamily="34" charset="0"/>
              </a:rPr>
              <a:t>.</a:t>
            </a: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395536" y="6165304"/>
            <a:ext cx="8208912" cy="646331"/>
          </a:xfrm>
          <a:prstGeom prst="rect">
            <a:avLst/>
          </a:prstGeom>
        </p:spPr>
        <p:txBody>
          <a:bodyPr wrap="square">
            <a:spAutoFit/>
          </a:bodyPr>
          <a:lstStyle/>
          <a:p>
            <a:pPr algn="just"/>
            <a:r>
              <a:rPr lang="ru-RU" b="1" i="1" dirty="0" smtClean="0">
                <a:solidFill>
                  <a:schemeClr val="bg1"/>
                </a:solidFill>
              </a:rPr>
              <a:t>04‑05 мая 2013 г., ДИВО 88 Проявления Иркутск, 26 ИВ Синтез «ИВ Христос». Огненная Нить. Виталий Сердюк</a:t>
            </a: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24577" name="Rectangle 1"/>
          <p:cNvSpPr>
            <a:spLocks noChangeArrowheads="1"/>
          </p:cNvSpPr>
          <p:nvPr/>
        </p:nvSpPr>
        <p:spPr bwMode="auto">
          <a:xfrm>
            <a:off x="323528" y="96888"/>
            <a:ext cx="856895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Это значит, вокруг нашей Планеты есть сфера Дома Отца. Но она концентрирует в себе Синтез и Огонь не трёх проявлений, не двух, как мы ожидали, а четырёх. И фактически начинает действовать</a:t>
            </a:r>
            <a:r>
              <a:rPr kumimoji="0" lang="ru-RU" sz="20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на всю Планету 4‑рично. </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Если учесть, что мы строим Дома Изначально Вышестоящего Отца в выражении ИДИВО и в выражении Отца, а Изначально Вышестоящий Отец, который стал Отцом Планеты — это Глава 8‑рицы, 128‑е выражение (8‑рица — восьмой принцип Изначально Вышестоящего Отца, я бы сказал — Системный Синтез Изначально Вышестоящего Отца </a:t>
            </a:r>
            <a:r>
              <a:rPr kumimoji="0" lang="ru-RU" sz="20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он</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несёт; сам Изначально Вышестоящий Отец целен), то фактически Отец нелинейно своим высшим выражением, Изначально Вышестоящим Отцом 8‑рицы, указал нам глубину необходимой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выразимости</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Изначально Вышестоящего Отца — в 4‑проявленность.</a:t>
            </a:r>
          </a:p>
          <a:p>
            <a:pPr indent="450850" algn="just" eaLnBrk="0" fontAlgn="base" hangingPunct="0">
              <a:spcBef>
                <a:spcPct val="0"/>
              </a:spcBef>
              <a:spcAft>
                <a:spcPct val="0"/>
              </a:spcAft>
            </a:pPr>
            <a:endParaRPr lang="ru-RU" sz="2000" b="1" i="1" dirty="0" smtClean="0">
              <a:solidFill>
                <a:schemeClr val="bg1"/>
              </a:solidFill>
            </a:endParaRPr>
          </a:p>
          <a:p>
            <a:pPr indent="450850" algn="just" eaLnBrk="0" fontAlgn="base" hangingPunct="0">
              <a:spcBef>
                <a:spcPct val="0"/>
              </a:spcBef>
              <a:spcAft>
                <a:spcPct val="0"/>
              </a:spcAft>
            </a:pPr>
            <a:r>
              <a:rPr lang="ru-RU" sz="2000" b="1" i="1" dirty="0" smtClean="0">
                <a:solidFill>
                  <a:schemeClr val="bg1"/>
                </a:solidFill>
              </a:rPr>
              <a:t>04‑05 мая 2013 г., ДИВО 88 Проявления Иркутск, 26 ИВ Синтез «ИВ Христос». Огненная Нить. Виталий Сердюк</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25602" name="Rectangle 2"/>
          <p:cNvSpPr>
            <a:spLocks noChangeArrowheads="1"/>
          </p:cNvSpPr>
          <p:nvPr/>
        </p:nvSpPr>
        <p:spPr bwMode="auto">
          <a:xfrm>
            <a:off x="179512" y="-88068"/>
            <a:ext cx="8712968"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Если Отец минимально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физичен</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то для него планетарные отношения — это Физика, значит, Универсум. Но тогда метагалактические отношения для Изначально Вышестоящего Отца — это Единое. То, что для нас Единое, для него фактически Изначально Вышестоящие Метагалактики.</a:t>
            </a:r>
          </a:p>
          <a:p>
            <a:pPr algn="just"/>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И вот на этих расчётах мы фактически и смогли восходить Изначально Вышестоящим Отцом. </a:t>
            </a:r>
          </a:p>
          <a:p>
            <a:pPr algn="just"/>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Значит, если 6‑я раса идёт в Метагалактику… мы в своё время когда-то схитрили и уточнили, что ведь не указано, в какую Метагалактику она идёт. Метагалактика, Изначально Вышестоящая Метагалактика. И нам указали Путь в Метагалактику ФА, а мы решили, что мы можем дойти и до Изначально Вышестоящей Метагалактики. Минимальное выражение Изначально Вышестоящей Метагалактики — это Единое проявление. И вот теперь </a:t>
            </a:r>
            <a:r>
              <a:rPr kumimoji="0" lang="ru-RU" sz="20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мы с вами реально, физически начинаем осваивать Универсум и </a:t>
            </a:r>
            <a:r>
              <a:rPr kumimoji="0" lang="ru-RU" sz="2000" b="1" i="1" u="none" strike="noStrike" cap="none" normalizeH="0" baseline="0" dirty="0" err="1"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простраивать</a:t>
            </a:r>
            <a:r>
              <a:rPr kumimoji="0" lang="ru-RU" sz="20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совершенно новый</a:t>
            </a:r>
            <a:r>
              <a:rPr kumimoji="0" lang="ru-RU" sz="2000" b="1" i="1" u="none" strike="noStrike" cap="none" normalizeH="0" dirty="0" smtClean="0">
                <a:ln>
                  <a:noFill/>
                </a:ln>
                <a:solidFill>
                  <a:schemeClr val="bg1"/>
                </a:solidFill>
                <a:effectLst>
                  <a:outerShdw blurRad="38100" dist="38100" dir="2700000" algn="tl">
                    <a:srgbClr val="000000">
                      <a:alpha val="43137"/>
                    </a:srgbClr>
                  </a:outerShdw>
                </a:effectLst>
                <a:latin typeface="Arial Black" pitchFamily="34" charset="0"/>
                <a:ea typeface="Times New Roman" pitchFamily="18" charset="0"/>
                <a:cs typeface="Arial" pitchFamily="34" charset="0"/>
              </a:rPr>
              <a:t> </a:t>
            </a:r>
            <a:r>
              <a:rPr lang="ru-RU" sz="2000" b="1" i="1" dirty="0">
                <a:solidFill>
                  <a:schemeClr val="bg1"/>
                </a:solidFill>
                <a:effectLst>
                  <a:outerShdw blurRad="38100" dist="38100" dir="2700000" algn="tl">
                    <a:srgbClr val="000000">
                      <a:alpha val="43137"/>
                    </a:srgbClr>
                  </a:outerShdw>
                </a:effectLst>
                <a:latin typeface="Arial Black" pitchFamily="34" charset="0"/>
              </a:rPr>
              <a:t>физический Путь в Изначально Вышестоящую Метагалактику. </a:t>
            </a:r>
            <a:endParaRPr lang="ru-RU" sz="2000" b="1" i="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i="1" dirty="0" smtClean="0">
                <a:solidFill>
                  <a:schemeClr val="bg1"/>
                </a:solidFill>
              </a:rPr>
              <a:t>04‑05 мая 2013 г., ДИВО 88 Проявления Иркутск, 26 ИВ Синтез «ИВ Христос». Огненная Нить. Виталий Сердюк</a:t>
            </a:r>
            <a:endParaRPr lang="ru-RU" sz="20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467544" y="548680"/>
            <a:ext cx="8280920" cy="3831818"/>
          </a:xfrm>
          <a:prstGeom prst="rect">
            <a:avLst/>
          </a:prstGeom>
          <a:noFill/>
        </p:spPr>
        <p:txBody>
          <a:bodyPr wrap="square" rtlCol="0">
            <a:spAutoFit/>
          </a:bodyPr>
          <a:lstStyle/>
          <a:p>
            <a:pPr algn="ctr">
              <a:lnSpc>
                <a:spcPct val="150000"/>
              </a:lnSpc>
            </a:pPr>
            <a:r>
              <a:rPr lang="ru-RU" b="1" dirty="0" smtClean="0">
                <a:solidFill>
                  <a:schemeClr val="bg1"/>
                </a:solidFill>
                <a:effectLst>
                  <a:outerShdw blurRad="38100" dist="38100" dir="2700000" algn="tl">
                    <a:srgbClr val="000000">
                      <a:alpha val="43137"/>
                    </a:srgbClr>
                  </a:outerShdw>
                </a:effectLst>
                <a:latin typeface="Arial Black" pitchFamily="34" charset="0"/>
              </a:rPr>
              <a:t>ПРАКТИКА СТЯЖАНИЯ 64-х  ИЗНАЧАЛЬНО ВЫШЕСТОЯЩИХ ПРОЯВЛЕННОСТНЫХ ЧАСТЕЙ 16-ТИ ИЗНАЧАЛЬНО ВЫШЕСТОЯЩИХ ПРОЯВЛЕНИЙ С 49 ПО 64.</a:t>
            </a:r>
          </a:p>
          <a:p>
            <a:pPr algn="ctr">
              <a:lnSpc>
                <a:spcPct val="150000"/>
              </a:lnSpc>
            </a:pPr>
            <a:r>
              <a:rPr lang="ru-RU" b="1" dirty="0" smtClean="0">
                <a:solidFill>
                  <a:schemeClr val="bg1"/>
                </a:solidFill>
                <a:effectLst>
                  <a:outerShdw blurRad="38100" dist="38100" dir="2700000" algn="tl">
                    <a:srgbClr val="000000">
                      <a:alpha val="43137"/>
                    </a:srgbClr>
                  </a:outerShdw>
                </a:effectLst>
                <a:latin typeface="Arial Black" pitchFamily="34" charset="0"/>
              </a:rPr>
              <a:t>СТЯЖАНИЕ ИЗНАЧАЛЬНО ВЫШЕСТОЯЩЕГО ПРОЯВЛЕННОГО ЧЕЛОВЕКА, СУБЪЯДЕРНО СИНТЕЗНО ЯВЛЕННОГО ИЗНАЧАЛЬНО ВЫШЕСТОЯЩИМ ОТЦОМ.</a:t>
            </a:r>
          </a:p>
          <a:p>
            <a:pPr algn="ctr">
              <a:lnSpc>
                <a:spcPct val="150000"/>
              </a:lnSpc>
            </a:pPr>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ctr">
              <a:lnSpc>
                <a:spcPct val="150000"/>
              </a:lnSpc>
            </a:pPr>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ctr">
              <a:lnSpc>
                <a:spcPct val="150000"/>
              </a:lnSpc>
            </a:pP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
        <p:nvSpPr>
          <p:cNvPr id="6" name="Прямоугольник 5"/>
          <p:cNvSpPr/>
          <p:nvPr/>
        </p:nvSpPr>
        <p:spPr>
          <a:xfrm>
            <a:off x="467544" y="4437112"/>
            <a:ext cx="8280920" cy="646331"/>
          </a:xfrm>
          <a:prstGeom prst="rect">
            <a:avLst/>
          </a:prstGeom>
        </p:spPr>
        <p:txBody>
          <a:bodyPr wrap="square">
            <a:spAutoFit/>
          </a:bodyPr>
          <a:lstStyle/>
          <a:p>
            <a:r>
              <a:rPr lang="ru-RU" b="1" i="1" dirty="0" smtClean="0">
                <a:solidFill>
                  <a:schemeClr val="bg1"/>
                </a:solidFill>
                <a:effectLst>
                  <a:outerShdw blurRad="38100" dist="38100" dir="2700000" algn="tl">
                    <a:srgbClr val="000000">
                      <a:alpha val="43137"/>
                    </a:srgbClr>
                  </a:outerShdw>
                </a:effectLst>
              </a:rPr>
              <a:t>4 круг Профессионального Синтеза ИДИВО 27-28 апреля 2013г., Краснодар, 8 горизонт «</a:t>
            </a:r>
            <a:r>
              <a:rPr lang="ru-RU" b="1" i="1" dirty="0" err="1" smtClean="0">
                <a:solidFill>
                  <a:schemeClr val="bg1"/>
                </a:solidFill>
                <a:effectLst>
                  <a:outerShdw blurRad="38100" dist="38100" dir="2700000" algn="tl">
                    <a:srgbClr val="000000">
                      <a:alpha val="43137"/>
                    </a:srgbClr>
                  </a:outerShdw>
                </a:effectLst>
              </a:rPr>
              <a:t>Аннигиляционный</a:t>
            </a:r>
            <a:r>
              <a:rPr lang="ru-RU" b="1" i="1" dirty="0" smtClean="0">
                <a:solidFill>
                  <a:schemeClr val="bg1"/>
                </a:solidFill>
                <a:effectLst>
                  <a:outerShdw blurRad="38100" dist="38100" dir="2700000" algn="tl">
                    <a:srgbClr val="000000">
                      <a:alpha val="43137"/>
                    </a:srgbClr>
                  </a:outerShdw>
                </a:effectLst>
              </a:rPr>
              <a:t> </a:t>
            </a:r>
            <a:r>
              <a:rPr lang="ru-RU" b="1" i="1" dirty="0" err="1" smtClean="0">
                <a:solidFill>
                  <a:schemeClr val="bg1"/>
                </a:solidFill>
                <a:effectLst>
                  <a:outerShdw blurRad="38100" dist="38100" dir="2700000" algn="tl">
                    <a:srgbClr val="000000">
                      <a:alpha val="43137"/>
                    </a:srgbClr>
                  </a:outerShdw>
                </a:effectLst>
              </a:rPr>
              <a:t>Аматик</a:t>
            </a:r>
            <a:r>
              <a:rPr lang="ru-RU" b="1" i="1" dirty="0" smtClean="0">
                <a:solidFill>
                  <a:schemeClr val="bg1"/>
                </a:solidFill>
                <a:effectLst>
                  <a:outerShdw blurRad="38100" dist="38100" dir="2700000" algn="tl">
                    <a:srgbClr val="000000">
                      <a:alpha val="43137"/>
                    </a:srgbClr>
                  </a:outerShdw>
                </a:effectLst>
              </a:rPr>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395536" y="260648"/>
            <a:ext cx="8280920" cy="6155531"/>
          </a:xfrm>
          <a:prstGeom prst="rect">
            <a:avLst/>
          </a:prstGeom>
          <a:noFill/>
        </p:spPr>
        <p:txBody>
          <a:bodyPr wrap="square" rtlCol="0">
            <a:spAutoFit/>
          </a:bodyPr>
          <a:lstStyle/>
          <a:p>
            <a:pPr algn="just">
              <a:buFont typeface="Arial" pitchFamily="34" charset="0"/>
              <a:buChar char="•"/>
            </a:pPr>
            <a:r>
              <a:rPr lang="ru-RU" sz="1600" b="1" dirty="0" smtClean="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МЫ С ВАМИ ВПЕРВЫЕ СТЯЖАЛИ ВСЮ ПОЛНОТУ ПРОЯВЛЕННЫХ И ПРОЯВЛЕННОСТНЫХ ЧАСТЕЙ. </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64 ПРОЯВЛЕНИЯ, В КАЖДОМ ИЗ НИХ ОТДЕЛЬНАЯ ЧАСТЬ И 64 ПРОЯВЛЕННОСТИ В КАЖДОМ ИЗ 64-Х ПРОЯВЛЕНИЙ, КАК ЧАСТНОСТИ ПРОЯВЛЕННЫХ ЧАСТЕЙ.</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ВМЕСТЕ  ЭТО ИЗНАЧАЛЬНО ВЫШЕСТОЯЩИЙ ЧЕЛОВЕК.</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ВСЁ ЭТО ВМЕСТЕ ВЫ СЕЙЧАС ПОЛУЧИЛИ ЭТАЛОННЫМ СУБЪЯДЕРНЫМ СИНТЕЗОМ.</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И… КОГДА МЫ ЭТО УСВОИМ И НАЧНЁМ СТЯЖАТЬ АБСОЛЮТ ИЗНАЧАЛЬНОСТИ, ИМЕННО ВОТ ЭТИ СУБЪЯДЕРНЫЕ МАТРИЦЫ, ЭТАЛОННО ВЫРАЖЕННЫЕ ОТЦОМ ЗА ВСЕ ВОСЕМЬ ПРОФЕССИОНАЛЬНЫХ СИНТЕЗОВ, БУДУТ НАПРАВЛЯТЬСЯ ОТЦОМ НА КАЖДОГО СТЯЖАЮЩЕГО.</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ПОСЛЕ ЭТОГО ЭТИ ЧАСТИ ОФОРМЯТСЯ  В РЕАЛЬНОЕ СУБЪЕКТИВНОЕ ВЫРАЖЕНИЕ </a:t>
            </a:r>
            <a:r>
              <a:rPr lang="ru-RU" b="1" u="sng" dirty="0" smtClean="0">
                <a:solidFill>
                  <a:schemeClr val="bg1"/>
                </a:solidFill>
                <a:effectLst>
                  <a:outerShdw blurRad="38100" dist="38100" dir="2700000" algn="tl">
                    <a:srgbClr val="000000">
                      <a:alpha val="43137"/>
                    </a:srgbClr>
                  </a:outerShdw>
                </a:effectLst>
                <a:latin typeface="Arial Black" pitchFamily="34" charset="0"/>
              </a:rPr>
              <a:t>ПРОЯВЛЕНИЯМИ.</a:t>
            </a:r>
          </a:p>
          <a:p>
            <a:pPr algn="just">
              <a:buFont typeface="Arial" pitchFamily="34" charset="0"/>
              <a:buChar char="•"/>
            </a:pPr>
            <a:r>
              <a:rPr lang="ru-RU" b="1" u="sng" dirty="0">
                <a:solidFill>
                  <a:schemeClr val="bg1"/>
                </a:solidFill>
                <a:effectLst>
                  <a:outerShdw blurRad="38100" dist="38100" dir="2700000" algn="tl">
                    <a:srgbClr val="000000">
                      <a:alpha val="43137"/>
                    </a:srgbClr>
                  </a:outerShdw>
                </a:effectLst>
                <a:latin typeface="Arial Black" pitchFamily="34" charset="0"/>
              </a:rPr>
              <a:t> </a:t>
            </a:r>
            <a:r>
              <a:rPr lang="ru-RU" b="1" u="sng" dirty="0" smtClean="0">
                <a:solidFill>
                  <a:schemeClr val="bg1"/>
                </a:solidFill>
                <a:effectLst>
                  <a:outerShdw blurRad="38100" dist="38100" dir="2700000" algn="tl">
                    <a:srgbClr val="000000">
                      <a:alpha val="43137"/>
                    </a:srgbClr>
                  </a:outerShdw>
                </a:effectLst>
                <a:latin typeface="Arial Black" pitchFamily="34" charset="0"/>
              </a:rPr>
              <a:t>КОГДА МЫ ВСЁ ЭТО СТЯЖАЕМ И СИНТЕЗИРУЕМ ВМЕСТЕ – МЫ ПРОЙДЁМ 64-МЯ ПРОЯВЛЕНИЯМИ В СИНТЕЗЕ И РЕАЛИЗУЕМ ТУ ПОЛНОТУ ИДИВО, К КОТОРОЙ ШЛИ ПОСЛЕДНИЕ МНОГО ЛЕТ.</a:t>
            </a:r>
          </a:p>
          <a:p>
            <a:pPr algn="just">
              <a:buFont typeface="Arial" pitchFamily="34" charset="0"/>
              <a:buChar char="•"/>
            </a:pPr>
            <a:endParaRPr lang="ru-RU" sz="2000" b="1" u="sng" dirty="0">
              <a:solidFill>
                <a:schemeClr val="bg1"/>
              </a:solidFill>
              <a:effectLst>
                <a:outerShdw blurRad="38100" dist="38100" dir="2700000" algn="tl">
                  <a:srgbClr val="000000">
                    <a:alpha val="43137"/>
                  </a:srgbClr>
                </a:outerShdw>
              </a:effectLst>
            </a:endParaRPr>
          </a:p>
          <a:p>
            <a:pPr algn="just"/>
            <a:r>
              <a:rPr lang="ru-RU" sz="1600" b="1" i="1" dirty="0" smtClean="0">
                <a:solidFill>
                  <a:schemeClr val="bg1"/>
                </a:solidFill>
                <a:effectLst>
                  <a:outerShdw blurRad="38100" dist="38100" dir="2700000" algn="tl">
                    <a:srgbClr val="000000">
                      <a:alpha val="43137"/>
                    </a:srgbClr>
                  </a:outerShdw>
                </a:effectLst>
              </a:rPr>
              <a:t>4  Круг Профессионального Синтеза ИДИВО 27-28 апреля 2013г., Краснодар, 8 горизонт «</a:t>
            </a:r>
            <a:r>
              <a:rPr lang="ru-RU" sz="1600" b="1" i="1" dirty="0" err="1" smtClean="0">
                <a:solidFill>
                  <a:schemeClr val="bg1"/>
                </a:solidFill>
                <a:effectLst>
                  <a:outerShdw blurRad="38100" dist="38100" dir="2700000" algn="tl">
                    <a:srgbClr val="000000">
                      <a:alpha val="43137"/>
                    </a:srgbClr>
                  </a:outerShdw>
                </a:effectLst>
              </a:rPr>
              <a:t>Аннигиляционный</a:t>
            </a:r>
            <a:r>
              <a:rPr lang="ru-RU" sz="1600" b="1" i="1" dirty="0" smtClean="0">
                <a:solidFill>
                  <a:schemeClr val="bg1"/>
                </a:solidFill>
                <a:effectLst>
                  <a:outerShdw blurRad="38100" dist="38100" dir="2700000" algn="tl">
                    <a:srgbClr val="000000">
                      <a:alpha val="43137"/>
                    </a:srgbClr>
                  </a:outerShdw>
                </a:effectLst>
              </a:rPr>
              <a:t> </a:t>
            </a:r>
            <a:r>
              <a:rPr lang="ru-RU" sz="1600" b="1" i="1" dirty="0" err="1">
                <a:solidFill>
                  <a:schemeClr val="bg1"/>
                </a:solidFill>
                <a:effectLst>
                  <a:outerShdw blurRad="38100" dist="38100" dir="2700000" algn="tl">
                    <a:srgbClr val="000000">
                      <a:alpha val="43137"/>
                    </a:srgbClr>
                  </a:outerShdw>
                </a:effectLst>
              </a:rPr>
              <a:t>А</a:t>
            </a:r>
            <a:r>
              <a:rPr lang="ru-RU" sz="1600" b="1" i="1" dirty="0" err="1" smtClean="0">
                <a:solidFill>
                  <a:schemeClr val="bg1"/>
                </a:solidFill>
                <a:effectLst>
                  <a:outerShdw blurRad="38100" dist="38100" dir="2700000" algn="tl">
                    <a:srgbClr val="000000">
                      <a:alpha val="43137"/>
                    </a:srgbClr>
                  </a:outerShdw>
                </a:effectLst>
              </a:rPr>
              <a:t>матик</a:t>
            </a:r>
            <a:r>
              <a:rPr lang="ru-RU" sz="1600" b="1" i="1" dirty="0" smtClean="0">
                <a:solidFill>
                  <a:schemeClr val="bg1"/>
                </a:solidFill>
                <a:effectLst>
                  <a:outerShdw blurRad="38100" dist="38100" dir="2700000" algn="tl">
                    <a:srgbClr val="000000">
                      <a:alpha val="43137"/>
                    </a:srgbClr>
                  </a:outerShdw>
                </a:effectLst>
              </a:rPr>
              <a:t>»</a:t>
            </a:r>
            <a:endParaRPr lang="ru-RU" b="1" dirty="0" smtClean="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467544" y="548680"/>
            <a:ext cx="8136904" cy="4862870"/>
          </a:xfrm>
          <a:prstGeom prst="rect">
            <a:avLst/>
          </a:prstGeom>
          <a:noFill/>
        </p:spPr>
        <p:txBody>
          <a:bodyPr wrap="square" rtlCol="0">
            <a:spAutoFit/>
          </a:bodyPr>
          <a:lstStyle/>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ЧТОБЫ 64 ПРОЯВЛЕНИЯ МЫ МОГЛИ ВЫРАЗИТЬ, МЫ ДОЛЖНЫ БЫЛИ ВЫЙТИ ТОЛЬКО</a:t>
            </a:r>
            <a:r>
              <a:rPr lang="ru-RU" sz="2000" b="1" dirty="0" smtClean="0">
                <a:solidFill>
                  <a:schemeClr val="bg1"/>
                </a:solidFill>
                <a:effectLst>
                  <a:outerShdw blurRad="38100" dist="38100" dir="2700000" algn="tl">
                    <a:srgbClr val="000000">
                      <a:alpha val="43137"/>
                    </a:srgbClr>
                  </a:outerShdw>
                </a:effectLst>
                <a:latin typeface="Arial Black" pitchFamily="34" charset="0"/>
              </a:rPr>
              <a:t> НА ФИЗИКУ УНИВЕРСУМА.</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ФИЗИКА МЕТАГАЛАКТИКИ НЕ ВЫРАЖАЕТ ПРОЯВЛЕНИЯ, ОНА ВЫРАЖАЕТ ПРИСУТСТВИЯ.</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ЧЕРЕЗ ПРОЯВЛЕННОСТИ ПРОЯВЛЕНИЯ ВЫРАЖАЕТ ФИЗИКА УНИВЕРСУМА.</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НО РЕАЛЬНО ПРОЯВЛЕНИЯ МОЖЕТ ВЫРАЖАТЬ ТОЛЬКО ФИЗИКА ЕДИНАЯ.</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ПОЭТОМУ, СТЯЖАЯ ПРОЯВЛЕННЫЕ ЧАСТИ, … МЫ НАРАБАТЫВАЕМ ЕЩЁ И СЛЕДУЮЩИЙ ВИД ФИЗИЧНОСТИ – ФИЗИКУ ЕДИНУЮ.</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И КОГДА У НАС ПО КОЛИЧЕСТВУ СТЯЖЁННЫХ ЧАСТЕЙ ПРОЯВЛЕНИЙ ВЕДУЩИХ И ЧЕЛО, СЛУЖАЩИХ ТОЛЬКО В ДОМАХ ПРОЯВЛЕНИЯ И В ИЗНАЧАЛЬНЫХ ДОМАХ, МЫ ПРЕОДОЛЕЕМ КАКОЙ-ТО КРИТИЧЕСКИЙ РУБЕЖ, ТОГДА МЫ НАЧНЁМ  ИДТИ НА РЕАЛИЗАЦИЮ ФИЗИКИ ЕДИНОЙ.</a:t>
            </a: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323528" y="5589240"/>
            <a:ext cx="8280920" cy="646331"/>
          </a:xfrm>
          <a:prstGeom prst="rect">
            <a:avLst/>
          </a:prstGeom>
        </p:spPr>
        <p:txBody>
          <a:bodyPr wrap="square">
            <a:spAutoFit/>
          </a:bodyPr>
          <a:lstStyle/>
          <a:p>
            <a:pPr marL="342900" indent="-342900" algn="just">
              <a:buAutoNum type="arabicPlain" startAt="4"/>
            </a:pPr>
            <a:r>
              <a:rPr lang="ru-RU" b="1" i="1" dirty="0" smtClean="0">
                <a:solidFill>
                  <a:schemeClr val="bg1"/>
                </a:solidFill>
                <a:effectLst>
                  <a:outerShdw blurRad="38100" dist="38100" dir="2700000" algn="tl">
                    <a:srgbClr val="000000">
                      <a:alpha val="43137"/>
                    </a:srgbClr>
                  </a:outerShdw>
                </a:effectLst>
              </a:rPr>
              <a:t>Круг Профессионального Синтеза ИДИВО 27-28 апреля 2013г., Краснодар, </a:t>
            </a:r>
          </a:p>
          <a:p>
            <a:pPr marL="342900" indent="-342900" algn="just"/>
            <a:r>
              <a:rPr lang="ru-RU" b="1" i="1" dirty="0" smtClean="0">
                <a:solidFill>
                  <a:schemeClr val="bg1"/>
                </a:solidFill>
                <a:effectLst>
                  <a:outerShdw blurRad="38100" dist="38100" dir="2700000" algn="tl">
                    <a:srgbClr val="000000">
                      <a:alpha val="43137"/>
                    </a:srgbClr>
                  </a:outerShdw>
                </a:effectLst>
              </a:rPr>
              <a:t>8 горизонт «</a:t>
            </a:r>
            <a:r>
              <a:rPr lang="ru-RU" b="1" i="1" dirty="0" err="1" smtClean="0">
                <a:solidFill>
                  <a:schemeClr val="bg1"/>
                </a:solidFill>
                <a:effectLst>
                  <a:outerShdw blurRad="38100" dist="38100" dir="2700000" algn="tl">
                    <a:srgbClr val="000000">
                      <a:alpha val="43137"/>
                    </a:srgbClr>
                  </a:outerShdw>
                </a:effectLst>
              </a:rPr>
              <a:t>Аннигиляционный</a:t>
            </a:r>
            <a:r>
              <a:rPr lang="ru-RU" b="1" i="1" dirty="0" smtClean="0">
                <a:solidFill>
                  <a:schemeClr val="bg1"/>
                </a:solidFill>
                <a:effectLst>
                  <a:outerShdw blurRad="38100" dist="38100" dir="2700000" algn="tl">
                    <a:srgbClr val="000000">
                      <a:alpha val="43137"/>
                    </a:srgbClr>
                  </a:outerShdw>
                </a:effectLst>
              </a:rPr>
              <a:t> </a:t>
            </a:r>
            <a:r>
              <a:rPr lang="ru-RU" b="1" i="1" dirty="0" err="1" smtClean="0">
                <a:solidFill>
                  <a:schemeClr val="bg1"/>
                </a:solidFill>
                <a:effectLst>
                  <a:outerShdw blurRad="38100" dist="38100" dir="2700000" algn="tl">
                    <a:srgbClr val="000000">
                      <a:alpha val="43137"/>
                    </a:srgbClr>
                  </a:outerShdw>
                </a:effectLst>
              </a:rPr>
              <a:t>Аматик</a:t>
            </a:r>
            <a:r>
              <a:rPr lang="ru-RU" b="1" i="1" dirty="0" smtClean="0">
                <a:solidFill>
                  <a:schemeClr val="bg1"/>
                </a:solidFill>
                <a:effectLst>
                  <a:outerShdw blurRad="38100" dist="38100" dir="2700000" algn="tl">
                    <a:srgbClr val="000000">
                      <a:alpha val="43137"/>
                    </a:srgbClr>
                  </a:outerShdw>
                </a:effectLst>
              </a:rPr>
              <a:t>»</a:t>
            </a:r>
            <a:endParaRPr lang="ru-RU" b="1" dirty="0" smtClean="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467544" y="620688"/>
            <a:ext cx="8136904" cy="5909310"/>
          </a:xfrm>
          <a:prstGeom prst="rect">
            <a:avLst/>
          </a:prstGeom>
          <a:noFill/>
        </p:spPr>
        <p:txBody>
          <a:bodyPr wrap="square" rtlCol="0">
            <a:spAutoFit/>
          </a:bodyPr>
          <a:lstStyle/>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ПОТОМУ ЧТО, ЕСЛИ ОТЕЦ ПОСТАВИЛ ДОМ НА ЧЕТЫРЕ ПРОЯВЛЕНИЯ – ТРЕБУЕТСЯ КОМАНДА, КОТОРАЯ ВЫРАЖАЕТ ИХ ФИЗИЧЕСКИ.</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ТАК БЫЛО И В ПЯТОЙ РАСЕ. ТОЛЬКО ТАМ БЫЛА КОМАНДА, ВЫРАЖАЮЩАЯ ТРИ ПРИСУТСТВИЯ.</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И ТО, ЧТО ДЛЯ ЛЮДЕЙ ВОСКРЕШЕНИЕ ХРИСТА БЫЛО, ДЛЯ ХРИСТА  БЫЛО ВЫРАЖЕНИЕМ  ТРЁХ ПЛАНОВ В СИНТЕЗЕ КАК ЯВЛЕНИЕМ  ДОМА ОТЦА НЕБЕСНОГО.</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ВОТ К ЭТОМУ ВАРИАНТУ СЛУЖЕНИЯ  АКТИВАЦИИ   ДЕЯТЕЛЬНОСТИ  МЫ ИДЁМ, И ЗДЕСЬ НУЖНО ИМЕННО ИНДИВИДУАЛЬНОЕ СТЯЖАНИЕ.</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ЧТОБЫ ЧАСТЬ ВЫРАЗИЛАСЬ В НАШЕМ ТЕЛЕ, ОФОРМИЛАСЬ, … НЕОБХОДИМО МНОГО АННИГИЛЯЦИОННО-АМАТИЧЕСКОГО ОГНЯ, ЧТОБЫ ТЕЛА УСПЕВАЛИ ПЕРЕСТРАИВАТЬСЯ  НА ПРОЯВЛЕННЫЕ ЧАСТИ И ПРОЯВЛЕННОСТНЫЕ ТОЖЕ.</a:t>
            </a:r>
          </a:p>
          <a:p>
            <a:pPr algn="just">
              <a:buFont typeface="Arial" pitchFamily="34" charset="0"/>
              <a:buChar char="•"/>
            </a:pPr>
            <a:endParaRPr lang="ru-RU" b="1" dirty="0">
              <a:solidFill>
                <a:schemeClr val="bg1"/>
              </a:solidFill>
              <a:effectLst>
                <a:outerShdw blurRad="38100" dist="38100" dir="2700000" algn="tl">
                  <a:srgbClr val="000000">
                    <a:alpha val="43137"/>
                  </a:srgbClr>
                </a:outerShdw>
              </a:effectLst>
              <a:latin typeface="Arial Black" pitchFamily="34" charset="0"/>
            </a:endParaRPr>
          </a:p>
          <a:p>
            <a:pPr marL="342900" indent="-342900" algn="just">
              <a:buAutoNum type="arabicPlain" startAt="4"/>
            </a:pPr>
            <a:r>
              <a:rPr lang="ru-RU" b="1" i="1" dirty="0" smtClean="0">
                <a:solidFill>
                  <a:schemeClr val="bg1"/>
                </a:solidFill>
                <a:effectLst>
                  <a:outerShdw blurRad="38100" dist="38100" dir="2700000" algn="tl">
                    <a:srgbClr val="000000">
                      <a:alpha val="43137"/>
                    </a:srgbClr>
                  </a:outerShdw>
                </a:effectLst>
              </a:rPr>
              <a:t>Круг Профессионального Синтеза ИДИВО 27-28 апреля 2013г., Краснодар, </a:t>
            </a:r>
          </a:p>
          <a:p>
            <a:pPr marL="342900" indent="-342900" algn="just"/>
            <a:r>
              <a:rPr lang="ru-RU" b="1" i="1" dirty="0" smtClean="0">
                <a:solidFill>
                  <a:schemeClr val="bg1"/>
                </a:solidFill>
                <a:effectLst>
                  <a:outerShdw blurRad="38100" dist="38100" dir="2700000" algn="tl">
                    <a:srgbClr val="000000">
                      <a:alpha val="43137"/>
                    </a:srgbClr>
                  </a:outerShdw>
                </a:effectLst>
              </a:rPr>
              <a:t>8 горизонт «</a:t>
            </a:r>
            <a:r>
              <a:rPr lang="ru-RU" b="1" i="1" dirty="0" err="1" smtClean="0">
                <a:solidFill>
                  <a:schemeClr val="bg1"/>
                </a:solidFill>
                <a:effectLst>
                  <a:outerShdw blurRad="38100" dist="38100" dir="2700000" algn="tl">
                    <a:srgbClr val="000000">
                      <a:alpha val="43137"/>
                    </a:srgbClr>
                  </a:outerShdw>
                </a:effectLst>
              </a:rPr>
              <a:t>Аннигиляционный</a:t>
            </a:r>
            <a:r>
              <a:rPr lang="ru-RU" b="1" i="1" dirty="0" smtClean="0">
                <a:solidFill>
                  <a:schemeClr val="bg1"/>
                </a:solidFill>
                <a:effectLst>
                  <a:outerShdw blurRad="38100" dist="38100" dir="2700000" algn="tl">
                    <a:srgbClr val="000000">
                      <a:alpha val="43137"/>
                    </a:srgbClr>
                  </a:outerShdw>
                </a:effectLst>
              </a:rPr>
              <a:t> </a:t>
            </a:r>
            <a:r>
              <a:rPr lang="ru-RU" b="1" i="1" dirty="0" err="1" smtClean="0">
                <a:solidFill>
                  <a:schemeClr val="bg1"/>
                </a:solidFill>
                <a:effectLst>
                  <a:outerShdw blurRad="38100" dist="38100" dir="2700000" algn="tl">
                    <a:srgbClr val="000000">
                      <a:alpha val="43137"/>
                    </a:srgbClr>
                  </a:outerShdw>
                </a:effectLst>
              </a:rPr>
              <a:t>Аматик</a:t>
            </a:r>
            <a:r>
              <a:rPr lang="ru-RU" b="1" i="1" dirty="0" smtClean="0">
                <a:solidFill>
                  <a:schemeClr val="bg1"/>
                </a:solidFill>
                <a:effectLst>
                  <a:outerShdw blurRad="38100" dist="38100" dir="2700000" algn="tl">
                    <a:srgbClr val="000000">
                      <a:alpha val="43137"/>
                    </a:srgbClr>
                  </a:outerShdw>
                </a:effectLst>
              </a:rPr>
              <a:t>»</a:t>
            </a:r>
            <a:endParaRPr lang="ru-RU" b="1" dirty="0" smtClean="0">
              <a:solidFill>
                <a:schemeClr val="bg1"/>
              </a:solidFill>
              <a:effectLst>
                <a:outerShdw blurRad="38100" dist="38100" dir="2700000" algn="tl">
                  <a:srgbClr val="000000">
                    <a:alpha val="43137"/>
                  </a:srgbClr>
                </a:outerShdw>
              </a:effectLst>
            </a:endParaRPr>
          </a:p>
          <a:p>
            <a:pPr algn="just"/>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  </a:t>
            </a: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251520" y="476672"/>
            <a:ext cx="8568952" cy="6186309"/>
          </a:xfrm>
          <a:prstGeom prst="rect">
            <a:avLst/>
          </a:prstGeom>
          <a:noFill/>
        </p:spPr>
        <p:txBody>
          <a:bodyPr wrap="square" rtlCol="0">
            <a:spAutoFit/>
          </a:bodyPr>
          <a:lstStyle/>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ФАКТИЧЕСКИ, ВОТ ЭТОЙ ПРАКТИКОЙ МЫ ЗАВЕРШИЛИ ОДНУ ИЗ ПОСТАВЛЕННЫХ ЦЕЛЕЙ: ПЕРЕЙТИ НА ПРОЯВЛЕНИЯ.</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ГДЕ ВСЕ ПРИСУТСТВИЯ МЕТАГАЛАКТИКИ – 1/64 ЧАСТЬ. </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ТО ЕСТЬ, ВСЕ ПРИСУТСТВИЯ, ВСЕ АБСОЛЮТЫ МЕТАГАЛАКТИКИ КАК АБСОЛЮТ ФА – ЭТО ВСЕГО ЛИШЬ 2-е ПРОЯВЛЕНИЕ ИЗ 64-х.</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ЭТО ТО ЖЕ САМОЕ КАК СРАВНИМОСТЬ С УНИВЕРСУМОМ. МЫ ВЫШЛИ НА ФИЗИКУ УНИВЕРСУМА, ГДЕ ВСЯ НАША МЕТАГАЛАКТИКА – ЭТО ОДНО ПРИСУТСТВИЕ.</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ВОТ ЗДЕСЬ МАСШТАБ МАТЕРИИ  МЕТАГАЛАКТИКИ В УНИВЕРСУМЕ СОВПАДАЕТ С МАСШТАБОМ НАШИХ ВЫРАЖЕНИЙ ПО ПРОЯВЛЕНИЯМ.</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ПОЭТОМУ НУЖНА БЫЛА ПРОЯВЛЕННАЯ ФИЗИКА, ЧТОБЫ ВЫРАЗИТЬ ЭТИ ПРОЯВЛЕНИЯ.</a:t>
            </a:r>
          </a:p>
          <a:p>
            <a:pPr algn="just">
              <a:buFont typeface="Arial" pitchFamily="34" charset="0"/>
              <a:buChar char="•"/>
            </a:pPr>
            <a:r>
              <a:rPr lang="ru-RU" b="1" dirty="0">
                <a:solidFill>
                  <a:schemeClr val="bg1"/>
                </a:solidFill>
                <a:effectLst>
                  <a:outerShdw blurRad="38100" dist="38100" dir="2700000" algn="tl">
                    <a:srgbClr val="000000">
                      <a:alpha val="43137"/>
                    </a:srgbClr>
                  </a:outerShdw>
                </a:effectLst>
                <a:latin typeface="Arial Black" pitchFamily="34" charset="0"/>
              </a:rPr>
              <a:t> </a:t>
            </a:r>
            <a:r>
              <a:rPr lang="ru-RU" b="1" dirty="0" smtClean="0">
                <a:solidFill>
                  <a:schemeClr val="bg1"/>
                </a:solidFill>
                <a:effectLst>
                  <a:outerShdw blurRad="38100" dist="38100" dir="2700000" algn="tl">
                    <a:srgbClr val="000000">
                      <a:alpha val="43137"/>
                    </a:srgbClr>
                  </a:outerShdw>
                </a:effectLst>
                <a:latin typeface="Arial Black" pitchFamily="34" charset="0"/>
              </a:rPr>
              <a:t> ВСЕ ЭТИ ВЗАИМОСВЯЗИ ОЧЕНЬ ВАЖНЫ И ОЧЕНЬ КОНКРЕТНЫ. И КАК ТОЛЬКО  ОДНУ НЕ УЧТЁШЬ, ТУТ ЖЕ ПОЙДЁТ РЕАКЦИЯ ВОКРУГ, ВНУТРИ… САМОЕ МИНИМАЛЬНОЕ – ЭТО ПРЕКРАТИТСЯ ВОСХОЖДЕНИЕ, САМОЕ МАКСИМАЛЬНОЕ – ПРЕКРАТИТСЯ ВСЁ ЧЕЛОВЕЧЕСТВО, КАК БЫЛО В АТЛАНТИДЕ.</a:t>
            </a:r>
          </a:p>
          <a:p>
            <a:pPr algn="just">
              <a:buFont typeface="Arial" pitchFamily="34" charset="0"/>
              <a:buChar char="•"/>
            </a:pPr>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marL="342900" indent="-342900" algn="just">
              <a:buAutoNum type="arabicPlain" startAt="4"/>
            </a:pPr>
            <a:r>
              <a:rPr lang="ru-RU" b="1" i="1" dirty="0" smtClean="0">
                <a:solidFill>
                  <a:schemeClr val="bg1"/>
                </a:solidFill>
                <a:effectLst>
                  <a:outerShdw blurRad="38100" dist="38100" dir="2700000" algn="tl">
                    <a:srgbClr val="000000">
                      <a:alpha val="43137"/>
                    </a:srgbClr>
                  </a:outerShdw>
                </a:effectLst>
              </a:rPr>
              <a:t>Круг Профессионального Синтеза ИДИВО 27-28 апреля 2013г., Краснодар, </a:t>
            </a:r>
          </a:p>
          <a:p>
            <a:pPr marL="342900" indent="-342900" algn="just"/>
            <a:r>
              <a:rPr lang="ru-RU" b="1" i="1" dirty="0" smtClean="0">
                <a:solidFill>
                  <a:schemeClr val="bg1"/>
                </a:solidFill>
                <a:effectLst>
                  <a:outerShdw blurRad="38100" dist="38100" dir="2700000" algn="tl">
                    <a:srgbClr val="000000">
                      <a:alpha val="43137"/>
                    </a:srgbClr>
                  </a:outerShdw>
                </a:effectLst>
              </a:rPr>
              <a:t>8 горизонт «</a:t>
            </a:r>
            <a:r>
              <a:rPr lang="ru-RU" b="1" i="1" dirty="0" err="1" smtClean="0">
                <a:solidFill>
                  <a:schemeClr val="bg1"/>
                </a:solidFill>
                <a:effectLst>
                  <a:outerShdw blurRad="38100" dist="38100" dir="2700000" algn="tl">
                    <a:srgbClr val="000000">
                      <a:alpha val="43137"/>
                    </a:srgbClr>
                  </a:outerShdw>
                </a:effectLst>
              </a:rPr>
              <a:t>Аннигиляционный</a:t>
            </a:r>
            <a:r>
              <a:rPr lang="ru-RU" b="1" i="1" dirty="0" smtClean="0">
                <a:solidFill>
                  <a:schemeClr val="bg1"/>
                </a:solidFill>
                <a:effectLst>
                  <a:outerShdw blurRad="38100" dist="38100" dir="2700000" algn="tl">
                    <a:srgbClr val="000000">
                      <a:alpha val="43137"/>
                    </a:srgbClr>
                  </a:outerShdw>
                </a:effectLst>
              </a:rPr>
              <a:t> </a:t>
            </a:r>
            <a:r>
              <a:rPr lang="ru-RU" b="1" i="1" dirty="0" err="1" smtClean="0">
                <a:solidFill>
                  <a:schemeClr val="bg1"/>
                </a:solidFill>
                <a:effectLst>
                  <a:outerShdw blurRad="38100" dist="38100" dir="2700000" algn="tl">
                    <a:srgbClr val="000000">
                      <a:alpha val="43137"/>
                    </a:srgbClr>
                  </a:outerShdw>
                </a:effectLst>
              </a:rPr>
              <a:t>Аматик</a:t>
            </a:r>
            <a:r>
              <a:rPr lang="ru-RU" b="1" i="1" dirty="0" smtClean="0">
                <a:solidFill>
                  <a:schemeClr val="bg1"/>
                </a:solidFill>
                <a:effectLst>
                  <a:outerShdw blurRad="38100" dist="38100" dir="2700000" algn="tl">
                    <a:srgbClr val="000000">
                      <a:alpha val="43137"/>
                    </a:srgbClr>
                  </a:outerShdw>
                </a:effectLst>
              </a:rPr>
              <a:t>»</a:t>
            </a: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323528" y="404664"/>
            <a:ext cx="8424936" cy="6186309"/>
          </a:xfrm>
          <a:prstGeom prst="rect">
            <a:avLst/>
          </a:prstGeom>
          <a:noFill/>
        </p:spPr>
        <p:txBody>
          <a:bodyPr wrap="square" rtlCol="0">
            <a:spAutoFit/>
          </a:bodyPr>
          <a:lstStyle/>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ПОЭТОМУ Я ВАС ПОЗДРАВЛЯЮ  С ДОСТИЖЕНИЕМ ОЧЕНЬ БОЛЬШОЙ ЦЕЛИ,  К КОТОРОЙ МЫ ШЛИ ДОЛГО И НЕ ТОЛЬКО ВСЕМИ ПРОФЕССИОНАЛЬНЫМИ СИНТЕЗАМИ.</a:t>
            </a:r>
          </a:p>
          <a:p>
            <a:pPr algn="just"/>
            <a:endParaRPr lang="ru-RU" b="1" dirty="0">
              <a:solidFill>
                <a:schemeClr val="bg1"/>
              </a:solidFill>
              <a:effectLst>
                <a:outerShdw blurRad="38100" dist="38100" dir="2700000" algn="tl">
                  <a:srgbClr val="000000">
                    <a:alpha val="43137"/>
                  </a:srgbClr>
                </a:outerShdw>
              </a:effectLst>
              <a:latin typeface="Arial Black" pitchFamily="34" charset="0"/>
            </a:endParaRP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СЕЙЧАС МЫ ОФОРМИЛИ ЭТУ ПРОЯВЛЕННУЮ МОЩЬ КОЛЛЕКТИВНО.</a:t>
            </a: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И ТЕПЕРЬ, ЧТОБЫ ЕЁ ЗАВЕРШИТЬ, УСТОЯТЬСЯ И ОРГАНИЗОВАТЬ, НАДО СТЯЖАТЬ АБСОЛЮТ ИЗНАЧАЛЬНОСТИ И ПРОЯВЛЕННЫЕ РЕАЛЬНЫЕ ИНДИВИДУАЛЬНЫЕ ЧАСТИ КАЖДОМУ ИЗ НАС.</a:t>
            </a:r>
          </a:p>
          <a:p>
            <a:pPr algn="just">
              <a:buFont typeface="Arial" pitchFamily="34" charset="0"/>
              <a:buChar char="•"/>
            </a:pPr>
            <a:endParaRPr lang="ru-RU" b="1" dirty="0">
              <a:solidFill>
                <a:schemeClr val="bg1"/>
              </a:solidFill>
              <a:effectLst>
                <a:outerShdw blurRad="38100" dist="38100" dir="2700000" algn="tl">
                  <a:srgbClr val="000000">
                    <a:alpha val="43137"/>
                  </a:srgbClr>
                </a:outerShdw>
              </a:effectLst>
              <a:latin typeface="Arial Black" pitchFamily="34" charset="0"/>
            </a:endParaRP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ЭТО ПРОСТО НЕ ПРЕДПОЛАГАЛОСЬ  И ФАКТИЧЕСКИ ИДЁТ НОВОЕ СОТВОРЕНИЕ.</a:t>
            </a:r>
          </a:p>
          <a:p>
            <a:pPr algn="just">
              <a:buFont typeface="Arial" pitchFamily="34" charset="0"/>
              <a:buChar char="•"/>
            </a:pPr>
            <a:endParaRPr lang="ru-RU" b="1" dirty="0">
              <a:solidFill>
                <a:schemeClr val="bg1"/>
              </a:solidFill>
              <a:effectLst>
                <a:outerShdw blurRad="38100" dist="38100" dir="2700000" algn="tl">
                  <a:srgbClr val="000000">
                    <a:alpha val="43137"/>
                  </a:srgbClr>
                </a:outerShdw>
              </a:effectLst>
              <a:latin typeface="Arial Black" pitchFamily="34" charset="0"/>
            </a:endParaRPr>
          </a:p>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latin typeface="Arial Black" pitchFamily="34" charset="0"/>
              </a:rPr>
              <a:t>  ВСЁ ЭТО ЕСЛИ ВЫ УЧТЁТЕ, ВЫ УВИДИТЕ, В КАКОМ, ДОСТАТОЧНО ВЕЛИКОМ ДЕЛЕ ВЫ УЧАСТВУЕТЕ.</a:t>
            </a:r>
          </a:p>
          <a:p>
            <a:pPr algn="just">
              <a:buFont typeface="Arial" pitchFamily="34" charset="0"/>
              <a:buChar char="•"/>
            </a:pPr>
            <a:endParaRPr lang="ru-RU" b="1" dirty="0">
              <a:solidFill>
                <a:schemeClr val="bg1"/>
              </a:solidFill>
              <a:effectLst>
                <a:outerShdw blurRad="38100" dist="38100" dir="2700000" algn="tl">
                  <a:srgbClr val="000000">
                    <a:alpha val="43137"/>
                  </a:srgbClr>
                </a:outerShdw>
              </a:effectLst>
              <a:latin typeface="Arial Black" pitchFamily="34" charset="0"/>
            </a:endParaRPr>
          </a:p>
          <a:p>
            <a:pPr algn="just"/>
            <a:r>
              <a:rPr lang="ru-RU" b="1" u="sng" dirty="0" smtClean="0">
                <a:solidFill>
                  <a:schemeClr val="bg1"/>
                </a:solidFill>
                <a:effectLst>
                  <a:outerShdw blurRad="38100" dist="38100" dir="2700000" algn="tl">
                    <a:srgbClr val="000000">
                      <a:alpha val="43137"/>
                    </a:srgbClr>
                  </a:outerShdw>
                </a:effectLst>
                <a:latin typeface="Arial Black" pitchFamily="34" charset="0"/>
              </a:rPr>
              <a:t>РЕАЛЬНОЕ СОТВОРЕНИЕ ОТЦА, КОТОРОЕ ПРОИСХОДИТ НАМИ, АНАЛОГОВ  В ЗАПИСЯХ В ДОМЕ ОТЦА НЕ ИМЕЕТ.</a:t>
            </a:r>
          </a:p>
          <a:p>
            <a:pPr algn="just"/>
            <a:endParaRPr lang="ru-RU" b="1" u="sng" dirty="0">
              <a:solidFill>
                <a:schemeClr val="bg1"/>
              </a:solidFill>
              <a:effectLst>
                <a:outerShdw blurRad="38100" dist="38100" dir="2700000" algn="tl">
                  <a:srgbClr val="000000">
                    <a:alpha val="43137"/>
                  </a:srgbClr>
                </a:outerShdw>
              </a:effectLst>
              <a:latin typeface="Arial Black" pitchFamily="34" charset="0"/>
            </a:endParaRPr>
          </a:p>
          <a:p>
            <a:pPr marL="342900" indent="-342900" algn="just">
              <a:buAutoNum type="arabicPlain" startAt="4"/>
            </a:pPr>
            <a:r>
              <a:rPr lang="ru-RU" b="1" i="1" dirty="0" smtClean="0">
                <a:solidFill>
                  <a:schemeClr val="bg1"/>
                </a:solidFill>
                <a:effectLst>
                  <a:outerShdw blurRad="38100" dist="38100" dir="2700000" algn="tl">
                    <a:srgbClr val="000000">
                      <a:alpha val="43137"/>
                    </a:srgbClr>
                  </a:outerShdw>
                </a:effectLst>
              </a:rPr>
              <a:t>Круг Профессионального Синтеза ИДИВО 27-28 апреля 2013г., Краснодар, </a:t>
            </a:r>
          </a:p>
          <a:p>
            <a:pPr marL="342900" indent="-342900" algn="just"/>
            <a:r>
              <a:rPr lang="ru-RU" b="1" i="1" dirty="0" smtClean="0">
                <a:solidFill>
                  <a:schemeClr val="bg1"/>
                </a:solidFill>
                <a:effectLst>
                  <a:outerShdw blurRad="38100" dist="38100" dir="2700000" algn="tl">
                    <a:srgbClr val="000000">
                      <a:alpha val="43137"/>
                    </a:srgbClr>
                  </a:outerShdw>
                </a:effectLst>
              </a:rPr>
              <a:t>8 горизонт «</a:t>
            </a:r>
            <a:r>
              <a:rPr lang="ru-RU" b="1" i="1" dirty="0" err="1" smtClean="0">
                <a:solidFill>
                  <a:schemeClr val="bg1"/>
                </a:solidFill>
                <a:effectLst>
                  <a:outerShdw blurRad="38100" dist="38100" dir="2700000" algn="tl">
                    <a:srgbClr val="000000">
                      <a:alpha val="43137"/>
                    </a:srgbClr>
                  </a:outerShdw>
                </a:effectLst>
              </a:rPr>
              <a:t>Аннигиляционный</a:t>
            </a:r>
            <a:r>
              <a:rPr lang="ru-RU" b="1" i="1" dirty="0" smtClean="0">
                <a:solidFill>
                  <a:schemeClr val="bg1"/>
                </a:solidFill>
                <a:effectLst>
                  <a:outerShdw blurRad="38100" dist="38100" dir="2700000" algn="tl">
                    <a:srgbClr val="000000">
                      <a:alpha val="43137"/>
                    </a:srgbClr>
                  </a:outerShdw>
                </a:effectLst>
              </a:rPr>
              <a:t> </a:t>
            </a:r>
            <a:r>
              <a:rPr lang="ru-RU" b="1" i="1" dirty="0" err="1" smtClean="0">
                <a:solidFill>
                  <a:schemeClr val="bg1"/>
                </a:solidFill>
                <a:effectLst>
                  <a:outerShdw blurRad="38100" dist="38100" dir="2700000" algn="tl">
                    <a:srgbClr val="000000">
                      <a:alpha val="43137"/>
                    </a:srgbClr>
                  </a:outerShdw>
                </a:effectLst>
              </a:rPr>
              <a:t>Аматик</a:t>
            </a:r>
            <a:r>
              <a:rPr lang="ru-RU" b="1" i="1" dirty="0" smtClean="0">
                <a:solidFill>
                  <a:schemeClr val="bg1"/>
                </a:solidFill>
                <a:effectLst>
                  <a:outerShdw blurRad="38100" dist="38100" dir="2700000" algn="tl">
                    <a:srgbClr val="000000">
                      <a:alpha val="43137"/>
                    </a:srgbClr>
                  </a:outerShdw>
                </a:effectLst>
              </a:rPr>
              <a:t>»</a:t>
            </a:r>
            <a:endParaRPr lang="ru-RU" b="1" u="sng"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TextBox 2"/>
          <p:cNvSpPr txBox="1"/>
          <p:nvPr/>
        </p:nvSpPr>
        <p:spPr>
          <a:xfrm>
            <a:off x="467544" y="548680"/>
            <a:ext cx="8280920" cy="5632311"/>
          </a:xfrm>
          <a:prstGeom prst="rect">
            <a:avLst/>
          </a:prstGeom>
          <a:noFill/>
        </p:spPr>
        <p:txBody>
          <a:bodyPr wrap="square" rtlCol="0">
            <a:spAutoFit/>
          </a:bodyPr>
          <a:lstStyle/>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 НИ В ОДНОМ ИЗ УНИВЕРСУМОВ, МЕТАГАЛАКТИК, ЕДИНЫХ, ВСЕЕДИНЫХ НЕТ АНАЛОГОВ ТОГО РОСТА И ПРОЕКТА ТВОРЕНИЯ, КОТОРЫМ  СЕЙЧАС  НАС ВЗРАЩИВАЕТ ОТЕЦ.</a:t>
            </a:r>
          </a:p>
          <a:p>
            <a:pPr algn="just"/>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 АНАЛОГОВ ТАКОГО ЧЕЛОВЕЧЕСКОГО РАЗВИТИЯ НЕ БЫЛО.</a:t>
            </a:r>
          </a:p>
          <a:p>
            <a:pPr algn="just"/>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ТАК ЖЕ КАК ДО НАС БЫЛИ ДРУГИЕ АНАЛОГИ ВОСХОЖДЕНИЯ, КОТОРЫМИ МЫ ПОЛЬЗОВАЛИСЬ, РАЗВИВАЯСЬ НА ЭТОЙ ПЛАНЕТЕ УЖЕ АВТОМАТИЧЕСКИ.</a:t>
            </a: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ХОТЯ НЕ ВСЕГДА ЗНАЛИ, ЧТО ЧТОБЫ СОЗДАТЬ ТАКУЮ  ГЕНЕТИКУ ОЧЕНЬ МНОГО ЛЮДЕЙ ТРУДИЛОСЬ В ПРЕДЫДУЩИЕ МИЛЛИОНЫ ЛЕТ.</a:t>
            </a:r>
          </a:p>
          <a:p>
            <a:pPr algn="just"/>
            <a:endParaRPr lang="ru-RU"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ВОТ ТЕПЕРЬ МЫ ТРУДИМСЯ  ДЛЯ ТОГО, ЧТОБЫ В БУДУЩЕМ, ДРУГИМ В УНИВЕРСУМАХ, ЕДИНЫХ,  И В МЕТАГАЛАКТИКАХ ЭТО ДОСТАЛОСЬ БОЛЕЕ-МЕНЕЕ АВТОМАТИЧЕСКИ. </a:t>
            </a:r>
          </a:p>
          <a:p>
            <a:pPr algn="just"/>
            <a:endParaRPr lang="ru-RU" b="1" dirty="0">
              <a:solidFill>
                <a:schemeClr val="bg1"/>
              </a:solidFill>
              <a:effectLst>
                <a:outerShdw blurRad="38100" dist="38100" dir="2700000" algn="tl">
                  <a:srgbClr val="000000">
                    <a:alpha val="43137"/>
                  </a:srgbClr>
                </a:outerShdw>
              </a:effectLst>
              <a:latin typeface="Arial Black" pitchFamily="34" charset="0"/>
            </a:endParaRPr>
          </a:p>
          <a:p>
            <a:pPr marL="342900" indent="-342900" algn="just">
              <a:buAutoNum type="arabicPlain" startAt="4"/>
            </a:pPr>
            <a:r>
              <a:rPr lang="ru-RU" b="1" i="1" dirty="0" smtClean="0">
                <a:solidFill>
                  <a:schemeClr val="bg1"/>
                </a:solidFill>
                <a:effectLst>
                  <a:outerShdw blurRad="38100" dist="38100" dir="2700000" algn="tl">
                    <a:srgbClr val="000000">
                      <a:alpha val="43137"/>
                    </a:srgbClr>
                  </a:outerShdw>
                </a:effectLst>
              </a:rPr>
              <a:t>Круг Профессионального Синтеза ИДИВО 27-28 апреля 2013г., Краснодар, </a:t>
            </a:r>
          </a:p>
          <a:p>
            <a:pPr marL="342900" indent="-342900" algn="just"/>
            <a:r>
              <a:rPr lang="ru-RU" b="1" i="1" dirty="0" smtClean="0">
                <a:solidFill>
                  <a:schemeClr val="bg1"/>
                </a:solidFill>
                <a:effectLst>
                  <a:outerShdw blurRad="38100" dist="38100" dir="2700000" algn="tl">
                    <a:srgbClr val="000000">
                      <a:alpha val="43137"/>
                    </a:srgbClr>
                  </a:outerShdw>
                </a:effectLst>
              </a:rPr>
              <a:t>8 горизонт «</a:t>
            </a:r>
            <a:r>
              <a:rPr lang="ru-RU" b="1" i="1" dirty="0" err="1" smtClean="0">
                <a:solidFill>
                  <a:schemeClr val="bg1"/>
                </a:solidFill>
                <a:effectLst>
                  <a:outerShdw blurRad="38100" dist="38100" dir="2700000" algn="tl">
                    <a:srgbClr val="000000">
                      <a:alpha val="43137"/>
                    </a:srgbClr>
                  </a:outerShdw>
                </a:effectLst>
              </a:rPr>
              <a:t>Аннигиляционный</a:t>
            </a:r>
            <a:r>
              <a:rPr lang="ru-RU" b="1" i="1" dirty="0" smtClean="0">
                <a:solidFill>
                  <a:schemeClr val="bg1"/>
                </a:solidFill>
                <a:effectLst>
                  <a:outerShdw blurRad="38100" dist="38100" dir="2700000" algn="tl">
                    <a:srgbClr val="000000">
                      <a:alpha val="43137"/>
                    </a:srgbClr>
                  </a:outerShdw>
                </a:effectLst>
              </a:rPr>
              <a:t> </a:t>
            </a:r>
            <a:r>
              <a:rPr lang="ru-RU" b="1" i="1" dirty="0" err="1" smtClean="0">
                <a:solidFill>
                  <a:schemeClr val="bg1"/>
                </a:solidFill>
                <a:effectLst>
                  <a:outerShdw blurRad="38100" dist="38100" dir="2700000" algn="tl">
                    <a:srgbClr val="000000">
                      <a:alpha val="43137"/>
                    </a:srgbClr>
                  </a:outerShdw>
                </a:effectLst>
              </a:rPr>
              <a:t>Аматик</a:t>
            </a:r>
            <a:r>
              <a:rPr lang="ru-RU" b="1" i="1" dirty="0" smtClean="0">
                <a:solidFill>
                  <a:schemeClr val="bg1"/>
                </a:solidFill>
                <a:effectLst>
                  <a:outerShdw blurRad="38100" dist="38100" dir="2700000" algn="tl">
                    <a:srgbClr val="000000">
                      <a:alpha val="43137"/>
                    </a:srgbClr>
                  </a:outerShdw>
                </a:effectLst>
              </a:rPr>
              <a:t>»</a:t>
            </a:r>
            <a:endParaRPr lang="ru-RU"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Марина\Desktop\3283.jpg"/>
          <p:cNvPicPr>
            <a:picLocks noChangeAspect="1" noChangeArrowheads="1"/>
          </p:cNvPicPr>
          <p:nvPr/>
        </p:nvPicPr>
        <p:blipFill>
          <a:blip r:embed="rId2" cstate="print"/>
          <a:srcRect/>
          <a:stretch>
            <a:fillRect/>
          </a:stretch>
        </p:blipFill>
        <p:spPr bwMode="auto">
          <a:xfrm>
            <a:off x="0" y="3398"/>
            <a:ext cx="9144000" cy="6854602"/>
          </a:xfrm>
          <a:prstGeom prst="rect">
            <a:avLst/>
          </a:prstGeom>
          <a:noFill/>
        </p:spPr>
      </p:pic>
      <p:sp>
        <p:nvSpPr>
          <p:cNvPr id="3" name="Прямоугольник 2"/>
          <p:cNvSpPr/>
          <p:nvPr/>
        </p:nvSpPr>
        <p:spPr>
          <a:xfrm>
            <a:off x="395536" y="404664"/>
            <a:ext cx="8352928" cy="5262979"/>
          </a:xfrm>
          <a:prstGeom prst="rect">
            <a:avLst/>
          </a:prstGeom>
        </p:spPr>
        <p:txBody>
          <a:bodyPr wrap="square">
            <a:spAutoFit/>
          </a:bodyPr>
          <a:lstStyle/>
          <a:p>
            <a:pPr algn="just"/>
            <a:r>
              <a:rPr lang="ru-RU" b="1" dirty="0" smtClean="0">
                <a:solidFill>
                  <a:schemeClr val="bg1"/>
                </a:solidFill>
                <a:effectLst>
                  <a:outerShdw blurRad="38100" dist="38100" dir="2700000" algn="tl">
                    <a:srgbClr val="000000">
                      <a:alpha val="43137"/>
                    </a:srgbClr>
                  </a:outerShdw>
                </a:effectLst>
                <a:latin typeface="Arial Black" pitchFamily="34" charset="0"/>
              </a:rPr>
              <a:t>…</a:t>
            </a:r>
            <a:r>
              <a:rPr lang="ru-RU" sz="2000" b="1" dirty="0" smtClean="0">
                <a:solidFill>
                  <a:schemeClr val="bg1"/>
                </a:solidFill>
                <a:effectLst>
                  <a:outerShdw blurRad="38100" dist="38100" dir="2700000" algn="tl">
                    <a:srgbClr val="000000">
                      <a:alpha val="43137"/>
                    </a:srgbClr>
                  </a:outerShdw>
                </a:effectLst>
                <a:latin typeface="Arial Black" pitchFamily="34" charset="0"/>
              </a:rPr>
              <a:t>минимальная </a:t>
            </a:r>
            <a:r>
              <a:rPr lang="ru-RU" sz="2000" b="1" dirty="0">
                <a:solidFill>
                  <a:schemeClr val="bg1"/>
                </a:solidFill>
                <a:effectLst>
                  <a:outerShdw blurRad="38100" dist="38100" dir="2700000" algn="tl">
                    <a:srgbClr val="000000">
                      <a:alpha val="43137"/>
                    </a:srgbClr>
                  </a:outerShdw>
                </a:effectLst>
                <a:latin typeface="Arial Black" pitchFamily="34" charset="0"/>
              </a:rPr>
              <a:t>фиксация Синтеза будет переноситься с Метагалактики на Универсум.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Мы </a:t>
            </a:r>
            <a:r>
              <a:rPr lang="ru-RU" sz="2000" b="1" dirty="0">
                <a:solidFill>
                  <a:schemeClr val="bg1"/>
                </a:solidFill>
                <a:effectLst>
                  <a:outerShdw blurRad="38100" dist="38100" dir="2700000" algn="tl">
                    <a:srgbClr val="000000">
                      <a:alpha val="43137"/>
                    </a:srgbClr>
                  </a:outerShdw>
                </a:effectLst>
                <a:latin typeface="Arial Black" pitchFamily="34" charset="0"/>
              </a:rPr>
              <a:t>такими вещами занимались, но вообще это абстрактно было. А теперь у нас будет конкретно, потому что мы за прошлый месяц закрепили Физику Универсума.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Мы </a:t>
            </a:r>
            <a:r>
              <a:rPr lang="ru-RU" sz="2000" b="1" dirty="0">
                <a:solidFill>
                  <a:schemeClr val="bg1"/>
                </a:solidFill>
                <a:effectLst>
                  <a:outerShdw blurRad="38100" dist="38100" dir="2700000" algn="tl">
                    <a:srgbClr val="000000">
                      <a:alpha val="43137"/>
                    </a:srgbClr>
                  </a:outerShdw>
                </a:effectLst>
                <a:latin typeface="Arial Black" pitchFamily="34" charset="0"/>
              </a:rPr>
              <a:t>сдвинули выражение нашей службы на планете, а теперь всю планету и активацию на ней — из Метагалактики в Универсум. </a:t>
            </a:r>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r>
              <a:rPr lang="ru-RU" sz="2000" b="1" dirty="0" smtClean="0">
                <a:solidFill>
                  <a:schemeClr val="bg1"/>
                </a:solidFill>
                <a:effectLst>
                  <a:outerShdw blurRad="38100" dist="38100" dir="2700000" algn="tl">
                    <a:srgbClr val="000000">
                      <a:alpha val="43137"/>
                    </a:srgbClr>
                  </a:outerShdw>
                </a:effectLst>
                <a:latin typeface="Arial Black" pitchFamily="34" charset="0"/>
              </a:rPr>
              <a:t>Это </a:t>
            </a:r>
            <a:r>
              <a:rPr lang="ru-RU" sz="2000" b="1" dirty="0">
                <a:solidFill>
                  <a:schemeClr val="bg1"/>
                </a:solidFill>
                <a:effectLst>
                  <a:outerShdw blurRad="38100" dist="38100" dir="2700000" algn="tl">
                    <a:srgbClr val="000000">
                      <a:alpha val="43137"/>
                    </a:srgbClr>
                  </a:outerShdw>
                </a:effectLst>
                <a:latin typeface="Arial Black" pitchFamily="34" charset="0"/>
              </a:rPr>
              <a:t>что-то сродни было переходу в Метагалактику лет 12 назад, лет 10 назад, если взять точнее. То есть то же самое, как когда-то мы вышли на Физику Метагалактики и стали развиваться по присутствиям </a:t>
            </a:r>
            <a:r>
              <a:rPr lang="ru-RU" sz="2000" b="1" dirty="0" smtClean="0">
                <a:solidFill>
                  <a:schemeClr val="bg1"/>
                </a:solidFill>
                <a:effectLst>
                  <a:outerShdw blurRad="38100" dist="38100" dir="2700000" algn="tl">
                    <a:srgbClr val="000000">
                      <a:alpha val="43137"/>
                    </a:srgbClr>
                  </a:outerShdw>
                </a:effectLst>
                <a:latin typeface="Arial Black" pitchFamily="34" charset="0"/>
              </a:rPr>
              <a:t>Метагалактики.</a:t>
            </a:r>
          </a:p>
          <a:p>
            <a:pPr algn="just"/>
            <a:endParaRPr lang="ru-RU" sz="2000" b="1" dirty="0" smtClean="0">
              <a:solidFill>
                <a:schemeClr val="bg1"/>
              </a:solidFill>
              <a:effectLst>
                <a:outerShdw blurRad="38100" dist="38100" dir="2700000" algn="tl">
                  <a:srgbClr val="000000">
                    <a:alpha val="43137"/>
                  </a:srgbClr>
                </a:outerShdw>
              </a:effectLst>
              <a:latin typeface="Arial Black" pitchFamily="34" charset="0"/>
            </a:endParaRPr>
          </a:p>
          <a:p>
            <a:pPr algn="just"/>
            <a:endParaRPr lang="ru-RU" sz="2000" b="1" dirty="0">
              <a:solidFill>
                <a:schemeClr val="bg1"/>
              </a:solidFill>
              <a:effectLst>
                <a:outerShdw blurRad="38100" dist="38100" dir="2700000" algn="tl">
                  <a:srgbClr val="000000">
                    <a:alpha val="43137"/>
                  </a:srgbClr>
                </a:outerShdw>
              </a:effectLst>
              <a:latin typeface="Arial Black" pitchFamily="34" charset="0"/>
            </a:endParaRPr>
          </a:p>
          <a:p>
            <a:pPr algn="just"/>
            <a:endParaRPr lang="ru-RU" sz="1600" b="1" i="1" dirty="0">
              <a:solidFill>
                <a:schemeClr val="bg1"/>
              </a:solidFill>
              <a:effectLst>
                <a:outerShdw blurRad="38100" dist="38100" dir="2700000" algn="tl">
                  <a:srgbClr val="000000">
                    <a:alpha val="43137"/>
                  </a:srgbClr>
                </a:outerShdw>
              </a:effectLst>
              <a:latin typeface="Arial Black" pitchFamily="34" charset="0"/>
            </a:endParaRPr>
          </a:p>
        </p:txBody>
      </p:sp>
      <p:sp>
        <p:nvSpPr>
          <p:cNvPr id="4" name="Прямоугольник 3"/>
          <p:cNvSpPr/>
          <p:nvPr/>
        </p:nvSpPr>
        <p:spPr>
          <a:xfrm>
            <a:off x="539552" y="5229200"/>
            <a:ext cx="8064896" cy="646331"/>
          </a:xfrm>
          <a:prstGeom prst="rect">
            <a:avLst/>
          </a:prstGeom>
        </p:spPr>
        <p:txBody>
          <a:bodyPr wrap="square">
            <a:spAutoFit/>
          </a:bodyPr>
          <a:lstStyle/>
          <a:p>
            <a:pPr algn="just"/>
            <a:r>
              <a:rPr lang="ru-RU" b="1" i="1" dirty="0">
                <a:solidFill>
                  <a:schemeClr val="bg1"/>
                </a:solidFill>
              </a:rPr>
              <a:t>04‑05 мая 2013 г., ДИВО 88 Проявления Иркутск, 26 ИВ Синтез «ИВ Христос». Огненная Нить. Виталий Сердюк</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991</Words>
  <Application>Microsoft Office PowerPoint</Application>
  <PresentationFormat>Экран (4:3)</PresentationFormat>
  <Paragraphs>99</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Марина</cp:lastModifiedBy>
  <cp:revision>16</cp:revision>
  <dcterms:created xsi:type="dcterms:W3CDTF">2016-04-27T16:52:39Z</dcterms:created>
  <dcterms:modified xsi:type="dcterms:W3CDTF">2016-04-27T19:26:15Z</dcterms:modified>
</cp:coreProperties>
</file>